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5"/>
  </p:notesMasterIdLst>
  <p:sldIdLst>
    <p:sldId id="558" r:id="rId2"/>
    <p:sldId id="532" r:id="rId3"/>
    <p:sldId id="531" r:id="rId4"/>
    <p:sldId id="709" r:id="rId5"/>
    <p:sldId id="720" r:id="rId6"/>
    <p:sldId id="715" r:id="rId7"/>
    <p:sldId id="716" r:id="rId8"/>
    <p:sldId id="717" r:id="rId9"/>
    <p:sldId id="718" r:id="rId10"/>
    <p:sldId id="562" r:id="rId11"/>
    <p:sldId id="553" r:id="rId12"/>
    <p:sldId id="556" r:id="rId13"/>
    <p:sldId id="560" r:id="rId14"/>
    <p:sldId id="554" r:id="rId15"/>
    <p:sldId id="710" r:id="rId16"/>
    <p:sldId id="561" r:id="rId17"/>
    <p:sldId id="557" r:id="rId18"/>
    <p:sldId id="711" r:id="rId19"/>
    <p:sldId id="719" r:id="rId20"/>
    <p:sldId id="712" r:id="rId21"/>
    <p:sldId id="434" r:id="rId22"/>
    <p:sldId id="442" r:id="rId23"/>
    <p:sldId id="428" r:id="rId24"/>
    <p:sldId id="437" r:id="rId25"/>
    <p:sldId id="445" r:id="rId26"/>
    <p:sldId id="444" r:id="rId27"/>
    <p:sldId id="438" r:id="rId28"/>
    <p:sldId id="439" r:id="rId29"/>
    <p:sldId id="410" r:id="rId30"/>
    <p:sldId id="411" r:id="rId31"/>
    <p:sldId id="412" r:id="rId32"/>
    <p:sldId id="413" r:id="rId33"/>
    <p:sldId id="462" r:id="rId34"/>
    <p:sldId id="266" r:id="rId35"/>
    <p:sldId id="450" r:id="rId36"/>
    <p:sldId id="451" r:id="rId37"/>
    <p:sldId id="452" r:id="rId38"/>
    <p:sldId id="453" r:id="rId39"/>
    <p:sldId id="454" r:id="rId40"/>
    <p:sldId id="455" r:id="rId41"/>
    <p:sldId id="449" r:id="rId42"/>
    <p:sldId id="461" r:id="rId43"/>
    <p:sldId id="456" r:id="rId44"/>
    <p:sldId id="457" r:id="rId45"/>
    <p:sldId id="463" r:id="rId46"/>
    <p:sldId id="501" r:id="rId47"/>
    <p:sldId id="344" r:id="rId48"/>
    <p:sldId id="346" r:id="rId49"/>
    <p:sldId id="348" r:id="rId50"/>
    <p:sldId id="502" r:id="rId51"/>
    <p:sldId id="345" r:id="rId52"/>
    <p:sldId id="347" r:id="rId53"/>
    <p:sldId id="351" r:id="rId54"/>
    <p:sldId id="503" r:id="rId55"/>
    <p:sldId id="352" r:id="rId56"/>
    <p:sldId id="354" r:id="rId57"/>
    <p:sldId id="355" r:id="rId58"/>
    <p:sldId id="357" r:id="rId59"/>
    <p:sldId id="358" r:id="rId60"/>
    <p:sldId id="504" r:id="rId61"/>
    <p:sldId id="539" r:id="rId62"/>
    <p:sldId id="360" r:id="rId63"/>
    <p:sldId id="362" r:id="rId64"/>
    <p:sldId id="536" r:id="rId65"/>
    <p:sldId id="533" r:id="rId66"/>
    <p:sldId id="365" r:id="rId67"/>
    <p:sldId id="537" r:id="rId68"/>
    <p:sldId id="534" r:id="rId69"/>
    <p:sldId id="540" r:id="rId70"/>
    <p:sldId id="543" r:id="rId71"/>
    <p:sldId id="544" r:id="rId72"/>
    <p:sldId id="542" r:id="rId73"/>
    <p:sldId id="369" r:id="rId74"/>
    <p:sldId id="538" r:id="rId75"/>
    <p:sldId id="535" r:id="rId76"/>
    <p:sldId id="547" r:id="rId77"/>
    <p:sldId id="545" r:id="rId78"/>
    <p:sldId id="546" r:id="rId79"/>
    <p:sldId id="370" r:id="rId80"/>
    <p:sldId id="371" r:id="rId81"/>
    <p:sldId id="505" r:id="rId82"/>
    <p:sldId id="375" r:id="rId83"/>
    <p:sldId id="376" r:id="rId84"/>
    <p:sldId id="374" r:id="rId85"/>
    <p:sldId id="377" r:id="rId86"/>
    <p:sldId id="378" r:id="rId87"/>
    <p:sldId id="373" r:id="rId88"/>
    <p:sldId id="506" r:id="rId89"/>
    <p:sldId id="326" r:id="rId90"/>
    <p:sldId id="464" r:id="rId91"/>
    <p:sldId id="327" r:id="rId92"/>
    <p:sldId id="372" r:id="rId93"/>
    <p:sldId id="458" r:id="rId94"/>
    <p:sldId id="465" r:id="rId95"/>
    <p:sldId id="507" r:id="rId96"/>
    <p:sldId id="379" r:id="rId97"/>
    <p:sldId id="380" r:id="rId98"/>
    <p:sldId id="302" r:id="rId99"/>
    <p:sldId id="508" r:id="rId100"/>
    <p:sldId id="382" r:id="rId101"/>
    <p:sldId id="383" r:id="rId102"/>
    <p:sldId id="385" r:id="rId103"/>
    <p:sldId id="467" r:id="rId104"/>
    <p:sldId id="509" r:id="rId105"/>
    <p:sldId id="387" r:id="rId106"/>
    <p:sldId id="388" r:id="rId107"/>
    <p:sldId id="390" r:id="rId108"/>
    <p:sldId id="391" r:id="rId109"/>
    <p:sldId id="548" r:id="rId110"/>
    <p:sldId id="468" r:id="rId111"/>
    <p:sldId id="469" r:id="rId112"/>
    <p:sldId id="392" r:id="rId113"/>
    <p:sldId id="393" r:id="rId114"/>
    <p:sldId id="510" r:id="rId115"/>
    <p:sldId id="394" r:id="rId116"/>
    <p:sldId id="395" r:id="rId117"/>
    <p:sldId id="386" r:id="rId118"/>
    <p:sldId id="511" r:id="rId119"/>
    <p:sldId id="397" r:id="rId120"/>
    <p:sldId id="398" r:id="rId121"/>
    <p:sldId id="396" r:id="rId122"/>
    <p:sldId id="512" r:id="rId123"/>
    <p:sldId id="400" r:id="rId124"/>
    <p:sldId id="401" r:id="rId125"/>
    <p:sldId id="399" r:id="rId126"/>
    <p:sldId id="513" r:id="rId127"/>
    <p:sldId id="403" r:id="rId128"/>
    <p:sldId id="404" r:id="rId129"/>
    <p:sldId id="402" r:id="rId130"/>
    <p:sldId id="459" r:id="rId131"/>
    <p:sldId id="515" r:id="rId132"/>
    <p:sldId id="514" r:id="rId133"/>
    <p:sldId id="306" r:id="rId134"/>
    <p:sldId id="470" r:id="rId135"/>
    <p:sldId id="550" r:id="rId136"/>
    <p:sldId id="516" r:id="rId137"/>
    <p:sldId id="317" r:id="rId138"/>
    <p:sldId id="471" r:id="rId139"/>
    <p:sldId id="319" r:id="rId140"/>
    <p:sldId id="472" r:id="rId141"/>
    <p:sldId id="320" r:id="rId142"/>
    <p:sldId id="517" r:id="rId143"/>
    <p:sldId id="316" r:id="rId144"/>
    <p:sldId id="473" r:id="rId145"/>
    <p:sldId id="551" r:id="rId146"/>
    <p:sldId id="518" r:id="rId147"/>
    <p:sldId id="313" r:id="rId148"/>
    <p:sldId id="474" r:id="rId149"/>
    <p:sldId id="315" r:id="rId150"/>
    <p:sldId id="475" r:id="rId151"/>
    <p:sldId id="321" r:id="rId152"/>
    <p:sldId id="519" r:id="rId153"/>
    <p:sldId id="322" r:id="rId154"/>
    <p:sldId id="476" r:id="rId155"/>
    <p:sldId id="324" r:id="rId156"/>
    <p:sldId id="520" r:id="rId157"/>
    <p:sldId id="328" r:id="rId158"/>
    <p:sldId id="477" r:id="rId159"/>
    <p:sldId id="329" r:id="rId160"/>
    <p:sldId id="478" r:id="rId161"/>
    <p:sldId id="479" r:id="rId162"/>
    <p:sldId id="480" r:id="rId163"/>
    <p:sldId id="481" r:id="rId164"/>
    <p:sldId id="330" r:id="rId165"/>
    <p:sldId id="409" r:id="rId166"/>
    <p:sldId id="528" r:id="rId167"/>
    <p:sldId id="488" r:id="rId168"/>
    <p:sldId id="484" r:id="rId169"/>
    <p:sldId id="526" r:id="rId170"/>
    <p:sldId id="525" r:id="rId171"/>
    <p:sldId id="552" r:id="rId172"/>
    <p:sldId id="460" r:id="rId173"/>
    <p:sldId id="487" r:id="rId174"/>
    <p:sldId id="521" r:id="rId175"/>
    <p:sldId id="489" r:id="rId176"/>
    <p:sldId id="483" r:id="rId177"/>
    <p:sldId id="332" r:id="rId178"/>
    <p:sldId id="490" r:id="rId179"/>
    <p:sldId id="333" r:id="rId180"/>
    <p:sldId id="491" r:id="rId181"/>
    <p:sldId id="334" r:id="rId182"/>
    <p:sldId id="335" r:id="rId183"/>
    <p:sldId id="492" r:id="rId184"/>
    <p:sldId id="338" r:id="rId185"/>
    <p:sldId id="522" r:id="rId186"/>
    <p:sldId id="341" r:id="rId187"/>
    <p:sldId id="493" r:id="rId188"/>
    <p:sldId id="342" r:id="rId189"/>
    <p:sldId id="494" r:id="rId190"/>
    <p:sldId id="343" r:id="rId191"/>
    <p:sldId id="340" r:id="rId192"/>
    <p:sldId id="523" r:id="rId193"/>
    <p:sldId id="336" r:id="rId194"/>
    <p:sldId id="495" r:id="rId195"/>
    <p:sldId id="337" r:id="rId196"/>
    <p:sldId id="339" r:id="rId197"/>
    <p:sldId id="496" r:id="rId198"/>
    <p:sldId id="497" r:id="rId199"/>
    <p:sldId id="446" r:id="rId200"/>
    <p:sldId id="447" r:id="rId201"/>
    <p:sldId id="482" r:id="rId202"/>
    <p:sldId id="421" r:id="rId203"/>
    <p:sldId id="422" r:id="rId204"/>
    <p:sldId id="423" r:id="rId205"/>
    <p:sldId id="424" r:id="rId206"/>
    <p:sldId id="425" r:id="rId207"/>
    <p:sldId id="498" r:id="rId208"/>
    <p:sldId id="417" r:id="rId209"/>
    <p:sldId id="418" r:id="rId210"/>
    <p:sldId id="419" r:id="rId211"/>
    <p:sldId id="499" r:id="rId212"/>
    <p:sldId id="407" r:id="rId213"/>
    <p:sldId id="524" r:id="rId2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6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9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5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etbrains.com/pycharm/download/?section=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term2.com/downloads.html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anaconda.com/free/anaconda/install/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7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image" Target="../media/image581.png"/><Relationship Id="rId9" Type="http://schemas.openxmlformats.org/officeDocument/2006/relationships/image" Target="../media/image610.png"/><Relationship Id="rId14" Type="http://schemas.openxmlformats.org/officeDocument/2006/relationships/image" Target="../media/image68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6.xml"/><Relationship Id="rId7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jpe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11.jpeg"/><Relationship Id="rId12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4" Type="http://schemas.openxmlformats.org/officeDocument/2006/relationships/tags" Target="../tags/tag10.xml"/><Relationship Id="rId9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jpeg"/><Relationship Id="rId3" Type="http://schemas.openxmlformats.org/officeDocument/2006/relationships/tags" Target="../tags/tag13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jpeg"/><Relationship Id="rId5" Type="http://schemas.openxmlformats.org/officeDocument/2006/relationships/tags" Target="../tags/tag15.xml"/><Relationship Id="rId10" Type="http://schemas.openxmlformats.org/officeDocument/2006/relationships/image" Target="../media/image14.png"/><Relationship Id="rId4" Type="http://schemas.openxmlformats.org/officeDocument/2006/relationships/tags" Target="../tags/tag14.xml"/><Relationship Id="rId9" Type="http://schemas.openxmlformats.org/officeDocument/2006/relationships/image" Target="../media/image13.png"/><Relationship Id="rId1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rgbClr val="195979"/>
            </a:gs>
            <a:gs pos="40000">
              <a:srgbClr val="071C2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341" y="891652"/>
            <a:ext cx="10369319" cy="1796130"/>
          </a:xfrm>
        </p:spPr>
        <p:txBody>
          <a:bodyPr anchor="b">
            <a:normAutofit fontScale="90000"/>
          </a:bodyPr>
          <a:lstStyle/>
          <a:p>
            <a:r>
              <a:rPr lang="en-US" sz="3600" b="1" dirty="0">
                <a:solidFill>
                  <a:srgbClr val="ECFC00"/>
                </a:solidFill>
                <a:latin typeface="+mn-lt"/>
              </a:rPr>
              <a:t>Part II 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- Implementing Transformer from Scratch</a:t>
            </a:r>
            <a:br>
              <a:rPr lang="en-US" sz="3600" b="1" dirty="0">
                <a:solidFill>
                  <a:srgbClr val="FFFFFF"/>
                </a:solidFill>
                <a:latin typeface="+mn-lt"/>
              </a:rPr>
            </a:br>
            <a:r>
              <a:rPr lang="en-US" sz="3600" dirty="0">
                <a:solidFill>
                  <a:srgbClr val="FFFFFF"/>
                </a:solidFill>
                <a:latin typeface="+mn-lt"/>
              </a:rPr>
              <a:t>with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 </a:t>
            </a:r>
            <a:br>
              <a:rPr lang="en-US" sz="3600" b="1" dirty="0">
                <a:solidFill>
                  <a:srgbClr val="FFFFFF"/>
                </a:solidFill>
                <a:latin typeface="+mn-lt"/>
              </a:rPr>
            </a:br>
            <a:r>
              <a:rPr lang="en-US" sz="3600" b="1" dirty="0">
                <a:solidFill>
                  <a:srgbClr val="FFFFFF"/>
                </a:solidFill>
                <a:latin typeface="+mn-lt"/>
              </a:rPr>
              <a:t>Python &amp; </a:t>
            </a:r>
            <a:r>
              <a:rPr lang="en-US" sz="3600" b="1" dirty="0" err="1">
                <a:solidFill>
                  <a:srgbClr val="FFFFFF"/>
                </a:solidFill>
                <a:latin typeface="+mn-lt"/>
              </a:rPr>
              <a:t>PyTorch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93A6C620-DEFA-8190-5D96-4D3CCB77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DED97BF-9F02-BF90-17DD-2CFF9376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817583" y="3222771"/>
            <a:ext cx="255683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>
                  <a:gsLst>
                    <a:gs pos="29000">
                      <a:srgbClr val="00B0F0"/>
                    </a:gs>
                    <a:gs pos="85000">
                      <a:srgbClr val="ECFC00"/>
                    </a:gs>
                  </a:gsLst>
                  <a:lin ang="2700000" scaled="0"/>
                </a:gradFill>
              </a:rPr>
              <a:t>Quang Duong</a:t>
            </a:r>
          </a:p>
        </p:txBody>
      </p:sp>
    </p:spTree>
    <p:extLst>
      <p:ext uri="{BB962C8B-B14F-4D97-AF65-F5344CB8AC3E}">
        <p14:creationId xmlns:p14="http://schemas.microsoft.com/office/powerpoint/2010/main" val="921001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421"/>
          </a:xfrm>
        </p:spPr>
        <p:txBody>
          <a:bodyPr>
            <a:normAutofit/>
          </a:bodyPr>
          <a:lstStyle/>
          <a:p>
            <a:r>
              <a:rPr lang="en-US" b="1" dirty="0"/>
              <a:t>VS Code (</a:t>
            </a:r>
            <a:r>
              <a:rPr lang="en-US" b="1" dirty="0">
                <a:hlinkClick r:id="rId2"/>
              </a:rPr>
              <a:t>https://code.visualstudio.com/download</a:t>
            </a:r>
            <a:r>
              <a:rPr lang="en-US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F059D-0948-4B50-CD90-E3694E81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26" y="2440523"/>
            <a:ext cx="7675478" cy="3936849"/>
          </a:xfrm>
          <a:prstGeom prst="rect">
            <a:avLst/>
          </a:prstGeom>
        </p:spPr>
      </p:pic>
      <p:pic>
        <p:nvPicPr>
          <p:cNvPr id="2052" name="Picture 4" descr="Visual Studio Code - Code Editing. Redefined">
            <a:extLst>
              <a:ext uri="{FF2B5EF4-FFF2-40B4-BE49-F238E27FC236}">
                <a16:creationId xmlns:a16="http://schemas.microsoft.com/office/drawing/2014/main" id="{CDD89093-E484-4A54-D43A-C70E763D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9" y="3597441"/>
            <a:ext cx="5054534" cy="252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4919421"/>
          </a:xfrm>
        </p:spPr>
        <p:txBody>
          <a:bodyPr>
            <a:normAutofit/>
          </a:bodyPr>
          <a:lstStyle/>
          <a:p>
            <a:r>
              <a:rPr lang="en-US" b="1" dirty="0"/>
              <a:t>PyCharm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dirty="0">
                <a:hlinkClick r:id="rId2"/>
              </a:rPr>
              <a:t>https://www.jetbrains.com/pycharm/download/?section=windows</a:t>
            </a:r>
            <a:r>
              <a:rPr lang="en-US" b="1" dirty="0"/>
              <a:t>)</a:t>
            </a:r>
            <a:r>
              <a:rPr lang="en-US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2A770-F8E1-6F9D-EB8C-1FADA8CF34C0}"/>
              </a:ext>
            </a:extLst>
          </p:cNvPr>
          <p:cNvGrpSpPr/>
          <p:nvPr/>
        </p:nvGrpSpPr>
        <p:grpSpPr>
          <a:xfrm>
            <a:off x="1118647" y="2939004"/>
            <a:ext cx="9954705" cy="3806041"/>
            <a:chOff x="1118647" y="2939004"/>
            <a:chExt cx="9954705" cy="3806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1C22F0-4A1C-384B-D824-481B3201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647" y="2939004"/>
              <a:ext cx="9954705" cy="19146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588CBA-28E1-2CFD-01C1-486F308E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647" y="5161889"/>
              <a:ext cx="3863172" cy="15831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2A55026-A440-77AB-28BE-FEBB6C387CE1}"/>
              </a:ext>
            </a:extLst>
          </p:cNvPr>
          <p:cNvGrpSpPr/>
          <p:nvPr/>
        </p:nvGrpSpPr>
        <p:grpSpPr>
          <a:xfrm>
            <a:off x="6106579" y="4533303"/>
            <a:ext cx="4966773" cy="2211742"/>
            <a:chOff x="6106579" y="4533303"/>
            <a:chExt cx="4966773" cy="2211742"/>
          </a:xfrm>
        </p:grpSpPr>
        <p:pic>
          <p:nvPicPr>
            <p:cNvPr id="3074" name="Picture 2" descr="Download PyCharm: The Python IDE for data science and web development by  JetBrains">
              <a:extLst>
                <a:ext uri="{FF2B5EF4-FFF2-40B4-BE49-F238E27FC236}">
                  <a16:creationId xmlns:a16="http://schemas.microsoft.com/office/drawing/2014/main" id="{52E4A060-3861-579B-A763-D1FFF67EB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198" y="4533303"/>
              <a:ext cx="4195154" cy="221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PyCharm — Wikipédia">
              <a:extLst>
                <a:ext uri="{FF2B5EF4-FFF2-40B4-BE49-F238E27FC236}">
                  <a16:creationId xmlns:a16="http://schemas.microsoft.com/office/drawing/2014/main" id="{40A3E161-F3BE-B7E3-6E7F-18CC4E00A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579" y="4533303"/>
              <a:ext cx="644585" cy="64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255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421"/>
          </a:xfrm>
        </p:spPr>
        <p:txBody>
          <a:bodyPr>
            <a:normAutofit/>
          </a:bodyPr>
          <a:lstStyle/>
          <a:p>
            <a:r>
              <a:rPr lang="en-US" dirty="0"/>
              <a:t> Window: </a:t>
            </a:r>
            <a:r>
              <a:rPr lang="en-US" b="1" dirty="0"/>
              <a:t>PowerShell</a:t>
            </a:r>
            <a:r>
              <a:rPr lang="en-US" dirty="0"/>
              <a:t>, Command Prompt, Windows Terminal, Git Bash, WSL (Window Subsystem for Linux),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B0E5A-DFC6-338A-493D-70A9AC5A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03" y="2913043"/>
            <a:ext cx="9811393" cy="35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3379" cy="4919421"/>
          </a:xfrm>
        </p:spPr>
        <p:txBody>
          <a:bodyPr>
            <a:normAutofit/>
          </a:bodyPr>
          <a:lstStyle/>
          <a:p>
            <a:r>
              <a:rPr lang="en-US" dirty="0"/>
              <a:t>Linux: Default terminal emulator, …</a:t>
            </a:r>
          </a:p>
          <a:p>
            <a:r>
              <a:rPr lang="en-US" dirty="0"/>
              <a:t>MacOS: Terminal, </a:t>
            </a:r>
            <a:r>
              <a:rPr lang="en-US" b="1" dirty="0"/>
              <a:t>iTerm2 (</a:t>
            </a:r>
            <a:r>
              <a:rPr lang="en-US" b="1" dirty="0">
                <a:hlinkClick r:id="rId2"/>
              </a:rPr>
              <a:t>https://iterm2.com/downloads.html</a:t>
            </a:r>
            <a:r>
              <a:rPr lang="en-US" b="1" dirty="0"/>
              <a:t>)</a:t>
            </a:r>
            <a:r>
              <a:rPr lang="en-US" dirty="0"/>
              <a:t>,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71C83-0D65-30C5-3A0E-73F48064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86" y="2971321"/>
            <a:ext cx="7650484" cy="35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Installing Python (</a:t>
            </a:r>
            <a:r>
              <a:rPr lang="en-US" dirty="0">
                <a:hlinkClick r:id="rId2"/>
              </a:rPr>
              <a:t>https://www.python.org/downloads/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4A69-98B0-6CAA-5145-9380EADF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6" y="2482809"/>
            <a:ext cx="8915400" cy="38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Or, install </a:t>
            </a:r>
            <a:r>
              <a:rPr lang="en-US" b="1" dirty="0"/>
              <a:t>Anaconda</a:t>
            </a:r>
            <a:r>
              <a:rPr lang="en-US" dirty="0"/>
              <a:t> with </a:t>
            </a:r>
            <a:r>
              <a:rPr lang="en-US" b="1" dirty="0"/>
              <a:t>Python included (</a:t>
            </a:r>
            <a:r>
              <a:rPr lang="en-US" dirty="0">
                <a:hlinkClick r:id="rId2"/>
              </a:rPr>
              <a:t>https://docs.anaconda.com/free/anaconda/install/</a:t>
            </a:r>
            <a:r>
              <a:rPr lang="en-US" b="1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5F33-BDD8-DF96-2607-ABF292B3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38" y="2883629"/>
            <a:ext cx="9902123" cy="3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0454" cy="4919421"/>
          </a:xfrm>
        </p:spPr>
        <p:txBody>
          <a:bodyPr>
            <a:normAutofit/>
          </a:bodyPr>
          <a:lstStyle/>
          <a:p>
            <a:r>
              <a:rPr lang="en-US" dirty="0"/>
              <a:t> Using  `</a:t>
            </a:r>
            <a:r>
              <a:rPr lang="en-US" b="1" dirty="0"/>
              <a:t> </a:t>
            </a:r>
            <a:r>
              <a:rPr lang="en-US" b="1" dirty="0" err="1"/>
              <a:t>venv</a:t>
            </a:r>
            <a:r>
              <a:rPr lang="en-US" b="1" dirty="0"/>
              <a:t> </a:t>
            </a:r>
            <a:r>
              <a:rPr lang="en-US" dirty="0"/>
              <a:t>`</a:t>
            </a:r>
            <a:r>
              <a:rPr lang="en-US" b="1" dirty="0"/>
              <a:t>, </a:t>
            </a:r>
            <a:r>
              <a:rPr lang="en-US" dirty="0"/>
              <a:t>a module included in Python 3.3 &amp; later versions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4E929-70AC-FD53-B5D2-9C6C590C5D6C}"/>
              </a:ext>
            </a:extLst>
          </p:cNvPr>
          <p:cNvSpPr txBox="1"/>
          <p:nvPr/>
        </p:nvSpPr>
        <p:spPr>
          <a:xfrm>
            <a:off x="1233444" y="2355666"/>
            <a:ext cx="9725113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</a:t>
            </a:r>
            <a:r>
              <a:rPr lang="en-US" b="1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Create Python environment with `</a:t>
            </a:r>
            <a:r>
              <a:rPr lang="en-US" b="1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venv</a:t>
            </a:r>
            <a:r>
              <a:rPr lang="en-US" b="1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b="0" dirty="0">
              <a:solidFill>
                <a:srgbClr val="ECFC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# Navigate into the project directory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cd path/to/your/project 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# Create Python environment, </a:t>
            </a:r>
            <a:r>
              <a:rPr lang="en-US" b="0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eg.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 named ".</a:t>
            </a:r>
            <a:r>
              <a:rPr lang="en-US" b="0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python -m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# (For Linux, MacOS, you may need to use `python3` instead of `python`)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Activate ".</a:t>
            </a:r>
            <a:r>
              <a:rPr lang="en-US" b="1" dirty="0" err="1">
                <a:solidFill>
                  <a:srgbClr val="ECFC00"/>
                </a:solidFill>
                <a:latin typeface="Consolas" panose="020B0609020204030204" pitchFamily="49" charset="0"/>
              </a:rPr>
              <a:t>myenv</a:t>
            </a: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" environment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\Scripts\activate 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# For Window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source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/bin/activate 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# For Linux, MacOS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Install required Python packages and start working. (Next slides)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Deactivate ".</a:t>
            </a:r>
            <a:r>
              <a:rPr lang="en-US" b="1" dirty="0" err="1">
                <a:solidFill>
                  <a:srgbClr val="ECFC00"/>
                </a:solidFill>
                <a:latin typeface="Consolas" panose="020B0609020204030204" pitchFamily="49" charset="0"/>
              </a:rPr>
              <a:t>myenv</a:t>
            </a: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" environment after finishing the dev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deactivate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3669E-9A2D-125C-C84D-E9629D95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08" y="4566088"/>
            <a:ext cx="360045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D1917-5484-9CE1-06E4-9E666B61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08" y="6306895"/>
            <a:ext cx="29813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2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3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4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48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7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421"/>
          </a:xfrm>
        </p:spPr>
        <p:txBody>
          <a:bodyPr>
            <a:normAutofit/>
          </a:bodyPr>
          <a:lstStyle/>
          <a:p>
            <a:r>
              <a:rPr lang="en-US" dirty="0"/>
              <a:t> Using `</a:t>
            </a:r>
            <a:r>
              <a:rPr lang="en-US" dirty="0" err="1"/>
              <a:t>conda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DAF2E-0707-DAEC-A8C1-5FAEBB2FCC5B}"/>
              </a:ext>
            </a:extLst>
          </p:cNvPr>
          <p:cNvSpPr txBox="1"/>
          <p:nvPr/>
        </p:nvSpPr>
        <p:spPr>
          <a:xfrm>
            <a:off x="1504060" y="2606719"/>
            <a:ext cx="9183880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Create </a:t>
            </a:r>
            <a:r>
              <a:rPr lang="en-US" b="1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Python environment with `</a:t>
            </a:r>
            <a:r>
              <a:rPr lang="en-US" b="1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1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`, </a:t>
            </a:r>
            <a:r>
              <a:rPr lang="en-US" b="0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eg.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 named "</a:t>
            </a:r>
            <a:r>
              <a:rPr lang="en-US" b="0" dirty="0" err="1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ECFC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create -n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python=3.10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Activate "</a:t>
            </a:r>
            <a:r>
              <a:rPr lang="en-US" b="1" dirty="0" err="1">
                <a:solidFill>
                  <a:srgbClr val="ECFC00"/>
                </a:solidFill>
                <a:latin typeface="Consolas" panose="020B0609020204030204" pitchFamily="49" charset="0"/>
              </a:rPr>
              <a:t>myenv</a:t>
            </a: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" environment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activate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Install required Python packages and start working. (Next slides)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# Deactivate "</a:t>
            </a:r>
            <a:r>
              <a:rPr lang="en-US" b="1" dirty="0" err="1">
                <a:solidFill>
                  <a:srgbClr val="ECFC00"/>
                </a:solidFill>
                <a:latin typeface="Consolas" panose="020B0609020204030204" pitchFamily="49" charset="0"/>
              </a:rPr>
              <a:t>myenv</a:t>
            </a:r>
            <a:r>
              <a:rPr lang="en-US" b="1" dirty="0">
                <a:solidFill>
                  <a:srgbClr val="ECFC00"/>
                </a:solidFill>
                <a:latin typeface="Consolas" panose="020B0609020204030204" pitchFamily="49" charset="0"/>
              </a:rPr>
              <a:t>" environment after finishing the dev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deactivate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F8A6E-99A8-577A-527A-B8046170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43" y="3920828"/>
            <a:ext cx="3057525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745D8A-E3FB-1B46-575B-6EAF3D65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43" y="5234937"/>
            <a:ext cx="29813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42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83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24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5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43500" cy="4919421"/>
          </a:xfrm>
        </p:spPr>
        <p:txBody>
          <a:bodyPr>
            <a:normAutofit/>
          </a:bodyPr>
          <a:lstStyle/>
          <a:p>
            <a:r>
              <a:rPr lang="en-US" dirty="0"/>
              <a:t> Activate Python environment </a:t>
            </a:r>
          </a:p>
          <a:p>
            <a:r>
              <a:rPr lang="en-US" dirty="0"/>
              <a:t> Using `pip` inside either </a:t>
            </a:r>
            <a:r>
              <a:rPr lang="en-US" dirty="0" err="1"/>
              <a:t>venv</a:t>
            </a:r>
            <a:r>
              <a:rPr lang="en-US" dirty="0"/>
              <a:t> or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Installing a Python package</a:t>
            </a:r>
          </a:p>
          <a:p>
            <a:pPr marL="457200" lvl="1" indent="0">
              <a:buNone/>
            </a:pPr>
            <a:r>
              <a:rPr lang="en-US" dirty="0"/>
              <a:t>`</a:t>
            </a:r>
            <a:r>
              <a:rPr lang="en-US" b="1" dirty="0"/>
              <a:t>pip install </a:t>
            </a:r>
            <a:r>
              <a:rPr lang="en-US" b="1" dirty="0" err="1"/>
              <a:t>package_name</a:t>
            </a:r>
            <a:r>
              <a:rPr lang="en-US" b="1" dirty="0"/>
              <a:t>==version</a:t>
            </a:r>
            <a:r>
              <a:rPr lang="en-US" dirty="0"/>
              <a:t>`</a:t>
            </a:r>
          </a:p>
          <a:p>
            <a:pPr marL="457200" lvl="1" indent="0">
              <a:buNone/>
            </a:pPr>
            <a:r>
              <a:rPr lang="en-US" dirty="0"/>
              <a:t>E.g. `</a:t>
            </a:r>
            <a:r>
              <a:rPr lang="en-US" b="1" dirty="0"/>
              <a:t>pip install torch==2.3.0</a:t>
            </a:r>
            <a:r>
              <a:rPr lang="en-US" dirty="0"/>
              <a:t>`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  Installing all required packages in "requirements.txt"</a:t>
            </a:r>
          </a:p>
          <a:p>
            <a:pPr marL="457200" lvl="1" indent="0">
              <a:buNone/>
            </a:pPr>
            <a:r>
              <a:rPr lang="en-US" dirty="0"/>
              <a:t>`</a:t>
            </a:r>
            <a:r>
              <a:rPr lang="en-US" b="1" dirty="0"/>
              <a:t>pip install –r requirements.txt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A132E-DE6F-5274-A6F5-EAB19B51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2625"/>
            <a:ext cx="5903448" cy="43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7530-29CA-230E-7DBB-E36674CC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5EFD-6B72-16BE-135D-27DD69C15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IDE: </a:t>
            </a:r>
          </a:p>
          <a:p>
            <a:pPr lvl="1"/>
            <a:r>
              <a:rPr lang="en-US" b="1" dirty="0"/>
              <a:t>VS Code</a:t>
            </a:r>
          </a:p>
          <a:p>
            <a:pPr lvl="1"/>
            <a:endParaRPr lang="en-US" b="1" dirty="0"/>
          </a:p>
          <a:p>
            <a:r>
              <a:rPr lang="en-US" dirty="0"/>
              <a:t>Terminal (Windows): </a:t>
            </a:r>
          </a:p>
          <a:p>
            <a:pPr lvl="1"/>
            <a:r>
              <a:rPr lang="en-US" b="1" dirty="0"/>
              <a:t>For window: PowerShell</a:t>
            </a:r>
          </a:p>
          <a:p>
            <a:pPr lvl="1"/>
            <a:r>
              <a:rPr lang="en-US" b="1" dirty="0"/>
              <a:t>For Linux: Terminal</a:t>
            </a:r>
          </a:p>
          <a:p>
            <a:pPr lvl="1"/>
            <a:r>
              <a:rPr lang="en-US" b="1" dirty="0"/>
              <a:t>For macOS: iTerm2</a:t>
            </a:r>
          </a:p>
          <a:p>
            <a:pPr lvl="1"/>
            <a:endParaRPr lang="en-US" b="1" dirty="0"/>
          </a:p>
          <a:p>
            <a:r>
              <a:rPr lang="en-US" dirty="0"/>
              <a:t> Install Python and create environment: </a:t>
            </a:r>
          </a:p>
          <a:p>
            <a:pPr lvl="1"/>
            <a:r>
              <a:rPr lang="en-US" b="1" dirty="0" err="1"/>
              <a:t>conda</a:t>
            </a:r>
            <a:r>
              <a:rPr lang="en-US" dirty="0"/>
              <a:t> (Anaconda)</a:t>
            </a:r>
          </a:p>
          <a:p>
            <a:pPr lvl="1"/>
            <a:endParaRPr lang="en-US" dirty="0"/>
          </a:p>
          <a:p>
            <a:r>
              <a:rPr lang="en-US" dirty="0"/>
              <a:t> Install Python packages: </a:t>
            </a:r>
          </a:p>
          <a:p>
            <a:pPr lvl="1"/>
            <a:r>
              <a:rPr lang="en-US" b="1" dirty="0"/>
              <a:t>pip</a:t>
            </a:r>
          </a:p>
        </p:txBody>
      </p:sp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3EC9735F-1B68-BA48-4A60-401A68A22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2418206" y="5821340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PowerShell - Wikipedia">
            <a:extLst>
              <a:ext uri="{FF2B5EF4-FFF2-40B4-BE49-F238E27FC236}">
                <a16:creationId xmlns:a16="http://schemas.microsoft.com/office/drawing/2014/main" id="{64B5473A-611F-B9A6-5707-DB51444A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26" y="3014110"/>
            <a:ext cx="489592" cy="48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Visual Studio Code — Wikipédia">
            <a:extLst>
              <a:ext uri="{FF2B5EF4-FFF2-40B4-BE49-F238E27FC236}">
                <a16:creationId xmlns:a16="http://schemas.microsoft.com/office/drawing/2014/main" id="{FFE569FE-9144-A9BF-4B4D-F57632E9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76" y="2027597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311A6B-CEE3-2475-A263-F847AC14B1FE}"/>
              </a:ext>
            </a:extLst>
          </p:cNvPr>
          <p:cNvGrpSpPr/>
          <p:nvPr/>
        </p:nvGrpSpPr>
        <p:grpSpPr>
          <a:xfrm>
            <a:off x="4107268" y="4814074"/>
            <a:ext cx="1406083" cy="480150"/>
            <a:chOff x="6883676" y="6100833"/>
            <a:chExt cx="1406083" cy="480150"/>
          </a:xfrm>
        </p:grpSpPr>
        <p:pic>
          <p:nvPicPr>
            <p:cNvPr id="10" name="Picture 9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A1ABEDCC-C031-999B-B064-3D0B9310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11" name="Picture 4" descr="Anaconda (Python distribution) - Wikipedia">
              <a:extLst>
                <a:ext uri="{FF2B5EF4-FFF2-40B4-BE49-F238E27FC236}">
                  <a16:creationId xmlns:a16="http://schemas.microsoft.com/office/drawing/2014/main" id="{327A9AD8-DC49-9FAF-69A0-7B717B144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3E3E6C-5362-7DC1-FD98-C44C83343ABB}"/>
              </a:ext>
            </a:extLst>
          </p:cNvPr>
          <p:cNvSpPr txBox="1"/>
          <p:nvPr/>
        </p:nvSpPr>
        <p:spPr>
          <a:xfrm>
            <a:off x="7282873" y="4647893"/>
            <a:ext cx="44011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create -n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python=3.10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activate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myenv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30DF2-FA1A-2042-A50B-21C76B42F138}"/>
              </a:ext>
            </a:extLst>
          </p:cNvPr>
          <p:cNvSpPr txBox="1"/>
          <p:nvPr/>
        </p:nvSpPr>
        <p:spPr>
          <a:xfrm>
            <a:off x="7282872" y="5942568"/>
            <a:ext cx="44011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pip install –r requirements.txt</a:t>
            </a:r>
          </a:p>
        </p:txBody>
      </p:sp>
      <p:pic>
        <p:nvPicPr>
          <p:cNvPr id="14" name="Picture 12" descr="iTerm2 - Wikipedia">
            <a:extLst>
              <a:ext uri="{FF2B5EF4-FFF2-40B4-BE49-F238E27FC236}">
                <a16:creationId xmlns:a16="http://schemas.microsoft.com/office/drawing/2014/main" id="{4E5EE142-C07A-1DC8-3E59-1EDD837C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06" y="3638639"/>
            <a:ext cx="505457" cy="50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ux Terminal icon - SimpleCodeTips">
            <a:extLst>
              <a:ext uri="{FF2B5EF4-FFF2-40B4-BE49-F238E27FC236}">
                <a16:creationId xmlns:a16="http://schemas.microsoft.com/office/drawing/2014/main" id="{A49F04D2-70CB-4C05-B9F7-8695DF95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99" y="3385637"/>
            <a:ext cx="460008" cy="46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5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first part,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</a:t>
            </a:r>
          </a:p>
          <a:p>
            <a:pPr algn="ctr"/>
            <a:r>
              <a:rPr lang="en-US" sz="1100" b="1" i="1" dirty="0"/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12A7E5-E2FB-6086-9B9D-5DEE2DD6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52" y="1500471"/>
            <a:ext cx="4527336" cy="38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9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all building blocks of the Transformer.</a:t>
            </a:r>
          </a:p>
          <a:p>
            <a:r>
              <a:rPr lang="en-US" dirty="0"/>
              <a:t>Built the Transformer as a package.</a:t>
            </a:r>
          </a:p>
          <a:p>
            <a:r>
              <a:rPr lang="en-US" dirty="0"/>
              <a:t>Wrote a script to launch the training with several lines of code.</a:t>
            </a:r>
          </a:p>
          <a:p>
            <a:r>
              <a:rPr lang="en-US" dirty="0"/>
              <a:t>Tested the inference with the trained model for the use case of a machine translation task.</a:t>
            </a:r>
          </a:p>
          <a:p>
            <a:r>
              <a:rPr lang="en-US" dirty="0"/>
              <a:t>Provided a playground with notebooks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sentences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sentences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Implementation's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63798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Build a </a:t>
            </a:r>
            <a:r>
              <a:rPr lang="en-US" b="1" i="1" dirty="0"/>
              <a:t>transformer</a:t>
            </a:r>
            <a:r>
              <a:rPr lang="en-US" dirty="0"/>
              <a:t> package</a:t>
            </a:r>
          </a:p>
          <a:p>
            <a:r>
              <a:rPr lang="en-US" dirty="0"/>
              <a:t> Write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</a:t>
            </a:r>
            <a:r>
              <a:rPr lang="en-US" dirty="0"/>
              <a:t> scripts</a:t>
            </a:r>
          </a:p>
          <a:p>
            <a:r>
              <a:rPr lang="en-US" dirty="0"/>
              <a:t> Experimentation with </a:t>
            </a:r>
            <a:r>
              <a:rPr lang="en-US" b="1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6AE0-5277-BA91-8017-FB4C42AD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4" y="90960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41C3-11A6-0231-2CD9-F0CC29F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96" y="908973"/>
            <a:ext cx="3190875" cy="32670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39E379-E1DA-441B-6593-BA88CD8E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74" y="4380145"/>
            <a:ext cx="4298535" cy="2313334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5757310-9F33-1C58-036C-8FA17113A0E6}"/>
              </a:ext>
            </a:extLst>
          </p:cNvPr>
          <p:cNvSpPr/>
          <p:nvPr/>
        </p:nvSpPr>
        <p:spPr>
          <a:xfrm rot="10800000" flipH="1">
            <a:off x="5745917" y="355554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58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1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35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6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17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8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29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66941" y="1502005"/>
            <a:ext cx="830997" cy="830997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61" name="TextBox 12 - 1"/>
          <p:cNvSpPr txBox="1"/>
          <p:nvPr/>
        </p:nvSpPr>
        <p:spPr>
          <a:xfrm>
            <a:off x="2217446" y="1560558"/>
            <a:ext cx="234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IDE</a:t>
            </a:r>
          </a:p>
          <a:p>
            <a:r>
              <a:rPr lang="en-US" sz="1600" dirty="0"/>
              <a:t>VS Code, PyCharm, 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A8F56-4434-0193-8FD5-4D9D1BDA9426}"/>
              </a:ext>
            </a:extLst>
          </p:cNvPr>
          <p:cNvGrpSpPr/>
          <p:nvPr/>
        </p:nvGrpSpPr>
        <p:grpSpPr>
          <a:xfrm>
            <a:off x="4576404" y="1487653"/>
            <a:ext cx="1428718" cy="644585"/>
            <a:chOff x="1433093" y="3872246"/>
            <a:chExt cx="1428718" cy="644585"/>
          </a:xfrm>
        </p:grpSpPr>
        <p:pic>
          <p:nvPicPr>
            <p:cNvPr id="1038" name="Picture 14" descr="Visual Studio Code — Wikipédia">
              <a:extLst>
                <a:ext uri="{FF2B5EF4-FFF2-40B4-BE49-F238E27FC236}">
                  <a16:creationId xmlns:a16="http://schemas.microsoft.com/office/drawing/2014/main" id="{5BBBCC26-6B78-3AA1-64EB-B1ED4A6FF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093" y="3873899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yCharm — Wikipédia">
              <a:extLst>
                <a:ext uri="{FF2B5EF4-FFF2-40B4-BE49-F238E27FC236}">
                  <a16:creationId xmlns:a16="http://schemas.microsoft.com/office/drawing/2014/main" id="{A0C29F73-68C8-74AF-0932-67FAF4BC2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226" y="3872246"/>
              <a:ext cx="644585" cy="64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9730F-33D7-DC69-B0C5-E7C304C96D70}"/>
              </a:ext>
            </a:extLst>
          </p:cNvPr>
          <p:cNvSpPr txBox="1"/>
          <p:nvPr/>
        </p:nvSpPr>
        <p:spPr>
          <a:xfrm>
            <a:off x="6571714" y="1781693"/>
            <a:ext cx="4953000" cy="3416320"/>
          </a:xfrm>
          <a:prstGeom prst="rect">
            <a:avLst/>
          </a:prstGeom>
          <a:noFill/>
          <a:ln w="9525">
            <a:solidFill>
              <a:srgbClr val="19597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source code editor,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uild automation tools,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debugger,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ode completion,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yntax highlighting,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ersion control integration, </a:t>
            </a:r>
            <a:r>
              <a:rPr lang="en-US" dirty="0" err="1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llowing developers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rite, compile, test, and debug their code within a single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Popular 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VS Code, PyCharm, Eclipse, </a:t>
            </a:r>
            <a:r>
              <a:rPr lang="en-US" dirty="0" err="1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161599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4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161599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09613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393067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22843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65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1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66387" y="260136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2.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Ellipse 1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66941" y="1502005"/>
            <a:ext cx="830997" cy="830997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61" name="TextBox 12 - 1"/>
          <p:cNvSpPr txBox="1"/>
          <p:nvPr/>
        </p:nvSpPr>
        <p:spPr>
          <a:xfrm>
            <a:off x="2217446" y="1560558"/>
            <a:ext cx="234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IDE</a:t>
            </a:r>
          </a:p>
          <a:p>
            <a:r>
              <a:rPr lang="en-US" sz="1600" dirty="0"/>
              <a:t>VS Code, PyCharm, …</a:t>
            </a:r>
          </a:p>
        </p:txBody>
      </p:sp>
      <p:sp>
        <p:nvSpPr>
          <p:cNvPr id="64" name="TextBox 12 - 1"/>
          <p:cNvSpPr txBox="1"/>
          <p:nvPr/>
        </p:nvSpPr>
        <p:spPr>
          <a:xfrm>
            <a:off x="2217446" y="2569684"/>
            <a:ext cx="241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Terminal</a:t>
            </a:r>
          </a:p>
          <a:p>
            <a:r>
              <a:rPr lang="en-US" sz="1600" dirty="0"/>
              <a:t>PowerShell (Windows), iTerm2(Mac OS), 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pic>
        <p:nvPicPr>
          <p:cNvPr id="1034" name="Picture 10" descr="PowerShell - Wikipedia">
            <a:extLst>
              <a:ext uri="{FF2B5EF4-FFF2-40B4-BE49-F238E27FC236}">
                <a16:creationId xmlns:a16="http://schemas.microsoft.com/office/drawing/2014/main" id="{ED698740-F95A-7369-3664-EDA0F510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4" y="2670329"/>
            <a:ext cx="631839" cy="6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erm2 - Wikipedia">
            <a:extLst>
              <a:ext uri="{FF2B5EF4-FFF2-40B4-BE49-F238E27FC236}">
                <a16:creationId xmlns:a16="http://schemas.microsoft.com/office/drawing/2014/main" id="{5A09AD7C-F8E7-0B06-2709-DC9A941E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47" y="2691090"/>
            <a:ext cx="611078" cy="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A8F56-4434-0193-8FD5-4D9D1BDA9426}"/>
              </a:ext>
            </a:extLst>
          </p:cNvPr>
          <p:cNvGrpSpPr/>
          <p:nvPr/>
        </p:nvGrpSpPr>
        <p:grpSpPr>
          <a:xfrm>
            <a:off x="4576404" y="1487653"/>
            <a:ext cx="1428718" cy="644585"/>
            <a:chOff x="1433093" y="3872246"/>
            <a:chExt cx="1428718" cy="644585"/>
          </a:xfrm>
        </p:grpSpPr>
        <p:pic>
          <p:nvPicPr>
            <p:cNvPr id="1038" name="Picture 14" descr="Visual Studio Code — Wikipédia">
              <a:extLst>
                <a:ext uri="{FF2B5EF4-FFF2-40B4-BE49-F238E27FC236}">
                  <a16:creationId xmlns:a16="http://schemas.microsoft.com/office/drawing/2014/main" id="{5BBBCC26-6B78-3AA1-64EB-B1ED4A6FF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093" y="3873899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yCharm — Wikipédia">
              <a:extLst>
                <a:ext uri="{FF2B5EF4-FFF2-40B4-BE49-F238E27FC236}">
                  <a16:creationId xmlns:a16="http://schemas.microsoft.com/office/drawing/2014/main" id="{A0C29F73-68C8-74AF-0932-67FAF4BC2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226" y="3872246"/>
              <a:ext cx="644585" cy="64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525CC-3B2C-A998-90C1-7DBD91D9412F}"/>
              </a:ext>
            </a:extLst>
          </p:cNvPr>
          <p:cNvSpPr txBox="1"/>
          <p:nvPr/>
        </p:nvSpPr>
        <p:spPr>
          <a:xfrm>
            <a:off x="6666259" y="2670329"/>
            <a:ext cx="5208241" cy="2585323"/>
          </a:xfrm>
          <a:prstGeom prst="rect">
            <a:avLst/>
          </a:prstGeom>
          <a:noFill/>
          <a:ln>
            <a:solidFill>
              <a:srgbClr val="19597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Used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Command execution</a:t>
            </a:r>
            <a:endParaRPr lang="en-US" sz="1800" dirty="0">
              <a:solidFill>
                <a:srgbClr val="195979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ile manipulation,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rogram execution,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ystem administration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Popular terminal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Windows: Command Prompt, PowerShell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Linux: 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macOS: iTerm2</a:t>
            </a:r>
          </a:p>
        </p:txBody>
      </p:sp>
    </p:spTree>
    <p:extLst>
      <p:ext uri="{BB962C8B-B14F-4D97-AF65-F5344CB8AC3E}">
        <p14:creationId xmlns:p14="http://schemas.microsoft.com/office/powerpoint/2010/main" val="9380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44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50F3779-8EF6-980C-524D-726EC05A86F3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28D9F-D6F8-E827-C20F-F80A9FF78C6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A3433-663A-E16F-0881-8DF95057B2B5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CC3EA-0BF2-9507-0608-775718AE2BBC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8AFAA-7ECB-BB8A-5F9F-AE2645391D4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55074-EC86-5796-0139-1B17F2E7FE6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3459EC-E988-CBDF-11B0-FF69F6271BA6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3828B-43E7-4AE5-7740-9BB7B59FE26D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BD7C2-6FFB-1051-E723-8DE2B3A87012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F2566-4237-1927-6745-18A8F3F7D35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5A08DE-A98A-EC08-4D4E-1B90B7C51555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916FD5-7553-BD9C-A470-81A0E3E96ACC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C49116-E1E5-05FF-BD25-3566DAD3F906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F0E33-2A30-27F2-E180-59888F144B8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3D21C71-F01A-1EA6-3EA8-E01A68CB7739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608556B-B242-3AA4-2A17-48100DD4A75F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8CE3-8DF8-71B6-8D2D-007E9E719CAF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input ids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BCB4-C511-BCB0-2AE0-C190E4612157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mask's output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BBFA7-C343-2027-5317-10B2C2F6DC53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376E8-8D6F-6080-74D6-ABF025958ABA}"/>
                </a:ext>
              </a:extLst>
            </p:cNvPr>
            <p:cNvCxnSpPr>
              <a:cxnSpLocks/>
              <a:stCxn id="34" idx="2"/>
              <a:endCxn id="1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9AA8E2-3E60-171D-1FA9-B2E09828D1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81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F54512-FE2C-1393-9785-84014118FAE4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3BB18-A697-07C4-4603-B0AA721EC93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9BDFD-016F-922D-FAB2-8764B6C60E34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1B581-0ECF-FBDE-5DA0-9DB8CEDE52FA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C73B5-9CD8-57C0-7FB2-958E954E013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9A0431-9224-B37B-52F8-C0F2B6936BA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35870A-6EFD-C2CF-CDBB-171692874FE8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E6C121-30AB-AC9A-BBE0-E3B0776AA168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AB96B-6BFB-1BC5-49D7-A4F4E46745E5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8BFD4-D6D1-AEF9-ACFB-9168262E84D1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16C572-1774-43CD-2E74-61E1852F2C96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C5CCE6-265A-2AAA-B124-5E05E612DEF1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DDBD94-343E-B00C-70A3-04C8454638C0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F832BE-B779-4A8F-6B05-EFA40DD2167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756B60-58D4-8818-4A55-EC1EB26851E4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BA9BF97-488C-070B-7EE9-C0246FB2D3CC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3F7A5-3A0E-AC32-0079-D181A0BC4F88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6306EB-9715-8760-0C4B-4F9497AEF10D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47B64-964F-85AA-B39B-865FACEBE22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F17916-DBB4-A810-9090-596D205C26B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F7489B-35DD-CB7B-3EC7-9C5B71A2C0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66387" y="3701828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Avenir Next LT Pro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Ellipse 1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66387" y="260136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2.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Ellipse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66941" y="1502005"/>
            <a:ext cx="830997" cy="830997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61" name="TextBox 12 - 1"/>
          <p:cNvSpPr txBox="1"/>
          <p:nvPr/>
        </p:nvSpPr>
        <p:spPr>
          <a:xfrm>
            <a:off x="2217446" y="1560558"/>
            <a:ext cx="234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IDE</a:t>
            </a:r>
          </a:p>
          <a:p>
            <a:r>
              <a:rPr lang="en-US" sz="1600" dirty="0"/>
              <a:t>VS Code, PyCharm, …</a:t>
            </a:r>
          </a:p>
        </p:txBody>
      </p:sp>
      <p:sp>
        <p:nvSpPr>
          <p:cNvPr id="64" name="TextBox 12 - 1"/>
          <p:cNvSpPr txBox="1"/>
          <p:nvPr/>
        </p:nvSpPr>
        <p:spPr>
          <a:xfrm>
            <a:off x="2217446" y="2569684"/>
            <a:ext cx="241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Terminal</a:t>
            </a:r>
          </a:p>
          <a:p>
            <a:r>
              <a:rPr lang="en-US" sz="1600" dirty="0"/>
              <a:t>PowerShell (Windows), iTerm2(Mac OS), …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2217446" y="3804630"/>
            <a:ext cx="2344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/>
              <a:t>Installing via: Python installer, Anaconda distributions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pic>
        <p:nvPicPr>
          <p:cNvPr id="1034" name="Picture 10" descr="PowerShell - Wikipedia">
            <a:extLst>
              <a:ext uri="{FF2B5EF4-FFF2-40B4-BE49-F238E27FC236}">
                <a16:creationId xmlns:a16="http://schemas.microsoft.com/office/drawing/2014/main" id="{ED698740-F95A-7369-3664-EDA0F510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4" y="2670329"/>
            <a:ext cx="631839" cy="6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erm2 - Wikipedia">
            <a:extLst>
              <a:ext uri="{FF2B5EF4-FFF2-40B4-BE49-F238E27FC236}">
                <a16:creationId xmlns:a16="http://schemas.microsoft.com/office/drawing/2014/main" id="{5A09AD7C-F8E7-0B06-2709-DC9A941E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47" y="2691090"/>
            <a:ext cx="611078" cy="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A8F56-4434-0193-8FD5-4D9D1BDA9426}"/>
              </a:ext>
            </a:extLst>
          </p:cNvPr>
          <p:cNvGrpSpPr/>
          <p:nvPr/>
        </p:nvGrpSpPr>
        <p:grpSpPr>
          <a:xfrm>
            <a:off x="4576404" y="1487653"/>
            <a:ext cx="1428718" cy="644585"/>
            <a:chOff x="1433093" y="3872246"/>
            <a:chExt cx="1428718" cy="644585"/>
          </a:xfrm>
        </p:grpSpPr>
        <p:pic>
          <p:nvPicPr>
            <p:cNvPr id="1038" name="Picture 14" descr="Visual Studio Code — Wikipédia">
              <a:extLst>
                <a:ext uri="{FF2B5EF4-FFF2-40B4-BE49-F238E27FC236}">
                  <a16:creationId xmlns:a16="http://schemas.microsoft.com/office/drawing/2014/main" id="{5BBBCC26-6B78-3AA1-64EB-B1ED4A6FF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093" y="3873899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yCharm — Wikipédia">
              <a:extLst>
                <a:ext uri="{FF2B5EF4-FFF2-40B4-BE49-F238E27FC236}">
                  <a16:creationId xmlns:a16="http://schemas.microsoft.com/office/drawing/2014/main" id="{A0C29F73-68C8-74AF-0932-67FAF4BC2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226" y="3872246"/>
              <a:ext cx="644585" cy="64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A4D6A3-9B01-9485-EB12-E6598437E704}"/>
              </a:ext>
            </a:extLst>
          </p:cNvPr>
          <p:cNvSpPr txBox="1"/>
          <p:nvPr/>
        </p:nvSpPr>
        <p:spPr>
          <a:xfrm>
            <a:off x="6666259" y="2984611"/>
            <a:ext cx="5208241" cy="3693319"/>
          </a:xfrm>
          <a:prstGeom prst="rect">
            <a:avLst/>
          </a:prstGeom>
          <a:noFill/>
          <a:ln>
            <a:solidFill>
              <a:srgbClr val="19597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Created by Guido van Rossum and first released in 1991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 high-level, interpreted programming language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implicity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eadability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upports multiple programming paradigms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rocedural,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bject-oriented,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unctional programming.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xtensive standard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ctive community contribute to a vast ecosystem of frameworks and tools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E1A98-4AAB-8A0F-9E4D-5A2B6008A80F}"/>
              </a:ext>
            </a:extLst>
          </p:cNvPr>
          <p:cNvGrpSpPr/>
          <p:nvPr/>
        </p:nvGrpSpPr>
        <p:grpSpPr>
          <a:xfrm>
            <a:off x="4576404" y="3898416"/>
            <a:ext cx="1406083" cy="480150"/>
            <a:chOff x="6883676" y="6100833"/>
            <a:chExt cx="1406083" cy="480150"/>
          </a:xfrm>
        </p:grpSpPr>
        <p:pic>
          <p:nvPicPr>
            <p:cNvPr id="7" name="Picture 6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8E1472CD-A078-9FDE-EB71-A521B1248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10" name="Picture 4" descr="Anaconda (Python distribution) - Wikipedia">
              <a:extLst>
                <a:ext uri="{FF2B5EF4-FFF2-40B4-BE49-F238E27FC236}">
                  <a16:creationId xmlns:a16="http://schemas.microsoft.com/office/drawing/2014/main" id="{43759035-1D2D-913A-EFF7-864EF6844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986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 -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66387" y="480229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Avenir Next LT Pro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Ellipse 8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66387" y="3701828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Avenir Next LT Pro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Ellipse 1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66387" y="260136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2.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Ellipse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66941" y="1502005"/>
            <a:ext cx="830997" cy="830997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61" name="TextBox 12 - 1"/>
          <p:cNvSpPr txBox="1"/>
          <p:nvPr/>
        </p:nvSpPr>
        <p:spPr>
          <a:xfrm>
            <a:off x="2217446" y="1560558"/>
            <a:ext cx="234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IDE</a:t>
            </a:r>
          </a:p>
          <a:p>
            <a:r>
              <a:rPr lang="en-US" sz="1600" dirty="0"/>
              <a:t>VS Code, PyCharm, …</a:t>
            </a:r>
          </a:p>
        </p:txBody>
      </p:sp>
      <p:sp>
        <p:nvSpPr>
          <p:cNvPr id="63" name="TextBox 12"/>
          <p:cNvSpPr txBox="1"/>
          <p:nvPr/>
        </p:nvSpPr>
        <p:spPr>
          <a:xfrm>
            <a:off x="2217446" y="5061507"/>
            <a:ext cx="256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 environment    </a:t>
            </a:r>
          </a:p>
          <a:p>
            <a:r>
              <a:rPr lang="en-US" sz="1600" dirty="0"/>
              <a:t>`</a:t>
            </a:r>
            <a:r>
              <a:rPr lang="en-US" sz="1600" dirty="0" err="1"/>
              <a:t>venv</a:t>
            </a:r>
            <a:r>
              <a:rPr lang="en-US" sz="1600" dirty="0"/>
              <a:t> `, `</a:t>
            </a:r>
            <a:r>
              <a:rPr lang="en-US" sz="1600" dirty="0" err="1"/>
              <a:t>conda</a:t>
            </a:r>
            <a:r>
              <a:rPr lang="en-US" sz="1600" dirty="0"/>
              <a:t>`</a:t>
            </a:r>
          </a:p>
        </p:txBody>
      </p:sp>
      <p:sp>
        <p:nvSpPr>
          <p:cNvPr id="64" name="TextBox 12 - 1"/>
          <p:cNvSpPr txBox="1"/>
          <p:nvPr/>
        </p:nvSpPr>
        <p:spPr>
          <a:xfrm>
            <a:off x="2217446" y="2569684"/>
            <a:ext cx="241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Terminal</a:t>
            </a:r>
          </a:p>
          <a:p>
            <a:r>
              <a:rPr lang="en-US" sz="1600" dirty="0"/>
              <a:t>PowerShell (Windows), iTerm2(Mac OS), …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2217446" y="3804630"/>
            <a:ext cx="2285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/>
              <a:t>Installing via: Python installer, Anaconda distributions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pic>
        <p:nvPicPr>
          <p:cNvPr id="1034" name="Picture 10" descr="PowerShell - Wikipedia">
            <a:extLst>
              <a:ext uri="{FF2B5EF4-FFF2-40B4-BE49-F238E27FC236}">
                <a16:creationId xmlns:a16="http://schemas.microsoft.com/office/drawing/2014/main" id="{ED698740-F95A-7369-3664-EDA0F510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4" y="2670329"/>
            <a:ext cx="631839" cy="6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erm2 - Wikipedia">
            <a:extLst>
              <a:ext uri="{FF2B5EF4-FFF2-40B4-BE49-F238E27FC236}">
                <a16:creationId xmlns:a16="http://schemas.microsoft.com/office/drawing/2014/main" id="{5A09AD7C-F8E7-0B06-2709-DC9A941E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47" y="2691090"/>
            <a:ext cx="611078" cy="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A8F56-4434-0193-8FD5-4D9D1BDA9426}"/>
              </a:ext>
            </a:extLst>
          </p:cNvPr>
          <p:cNvGrpSpPr/>
          <p:nvPr/>
        </p:nvGrpSpPr>
        <p:grpSpPr>
          <a:xfrm>
            <a:off x="4576404" y="1487653"/>
            <a:ext cx="1428718" cy="644585"/>
            <a:chOff x="1433093" y="3872246"/>
            <a:chExt cx="1428718" cy="644585"/>
          </a:xfrm>
        </p:grpSpPr>
        <p:pic>
          <p:nvPicPr>
            <p:cNvPr id="1038" name="Picture 14" descr="Visual Studio Code — Wikipédia">
              <a:extLst>
                <a:ext uri="{FF2B5EF4-FFF2-40B4-BE49-F238E27FC236}">
                  <a16:creationId xmlns:a16="http://schemas.microsoft.com/office/drawing/2014/main" id="{5BBBCC26-6B78-3AA1-64EB-B1ED4A6FF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093" y="3873899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yCharm — Wikipédia">
              <a:extLst>
                <a:ext uri="{FF2B5EF4-FFF2-40B4-BE49-F238E27FC236}">
                  <a16:creationId xmlns:a16="http://schemas.microsoft.com/office/drawing/2014/main" id="{A0C29F73-68C8-74AF-0932-67FAF4BC2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226" y="3872246"/>
              <a:ext cx="644585" cy="64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8B86446-0342-94E1-09E9-EF31A426921C}"/>
              </a:ext>
            </a:extLst>
          </p:cNvPr>
          <p:cNvGrpSpPr/>
          <p:nvPr/>
        </p:nvGrpSpPr>
        <p:grpSpPr>
          <a:xfrm>
            <a:off x="4576404" y="5113819"/>
            <a:ext cx="1406083" cy="480150"/>
            <a:chOff x="6883676" y="6100833"/>
            <a:chExt cx="1406083" cy="480150"/>
          </a:xfrm>
        </p:grpSpPr>
        <p:pic>
          <p:nvPicPr>
            <p:cNvPr id="75" name="Picture 74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D56334ED-18CE-81CF-0696-CD84CA8C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76" name="Picture 4" descr="Anaconda (Python distribution) - Wikipedia">
              <a:extLst>
                <a:ext uri="{FF2B5EF4-FFF2-40B4-BE49-F238E27FC236}">
                  <a16:creationId xmlns:a16="http://schemas.microsoft.com/office/drawing/2014/main" id="{05288544-8781-E65F-E38D-9368F8BC0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5E3B2-60ED-83F1-03F4-6D90CC61087D}"/>
              </a:ext>
            </a:extLst>
          </p:cNvPr>
          <p:cNvSpPr txBox="1"/>
          <p:nvPr/>
        </p:nvSpPr>
        <p:spPr>
          <a:xfrm>
            <a:off x="6666259" y="3879923"/>
            <a:ext cx="5208241" cy="2862322"/>
          </a:xfrm>
          <a:prstGeom prst="rect">
            <a:avLst/>
          </a:prstGeom>
          <a:noFill/>
          <a:ln>
            <a:solidFill>
              <a:srgbClr val="19597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setup where 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Python and its related tools and libraries are installed and configured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 develop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 Python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Popular ways to create Python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Virtual </a:t>
            </a: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Environment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venv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virtualenv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Conda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Environment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conda</a:t>
            </a:r>
            <a:endParaRPr lang="en-US" dirty="0">
              <a:solidFill>
                <a:srgbClr val="195979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IDE tools like PyCharm, VS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0C117-A4CF-F1B4-F35C-50DF6E1A72B0}"/>
              </a:ext>
            </a:extLst>
          </p:cNvPr>
          <p:cNvGrpSpPr/>
          <p:nvPr/>
        </p:nvGrpSpPr>
        <p:grpSpPr>
          <a:xfrm>
            <a:off x="4576404" y="3898416"/>
            <a:ext cx="1406083" cy="480150"/>
            <a:chOff x="6883676" y="6100833"/>
            <a:chExt cx="1406083" cy="480150"/>
          </a:xfrm>
        </p:grpSpPr>
        <p:pic>
          <p:nvPicPr>
            <p:cNvPr id="4" name="Picture 3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4557E3CB-DA3A-0CB5-067A-65F5B6336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6" name="Picture 4" descr="Anaconda (Python distribution) - Wikipedia">
              <a:extLst>
                <a:ext uri="{FF2B5EF4-FFF2-40B4-BE49-F238E27FC236}">
                  <a16:creationId xmlns:a16="http://schemas.microsoft.com/office/drawing/2014/main" id="{B9A09665-7E6F-020F-0AC9-B81CE954C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985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 -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66387" y="480229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Avenir Next LT Pro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Ellipse 8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66387" y="3701828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Avenir Next LT Pro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Ellipse 1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66387" y="2601363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2.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Ellipse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66941" y="1502005"/>
            <a:ext cx="830997" cy="830997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61" name="TextBox 12 - 1"/>
          <p:cNvSpPr txBox="1"/>
          <p:nvPr/>
        </p:nvSpPr>
        <p:spPr>
          <a:xfrm>
            <a:off x="2217446" y="1560558"/>
            <a:ext cx="234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IDE</a:t>
            </a:r>
          </a:p>
          <a:p>
            <a:r>
              <a:rPr lang="en-US" sz="1600" dirty="0"/>
              <a:t>VS Code, PyCharm, …</a:t>
            </a:r>
          </a:p>
        </p:txBody>
      </p:sp>
      <p:sp>
        <p:nvSpPr>
          <p:cNvPr id="63" name="TextBox 12"/>
          <p:cNvSpPr txBox="1"/>
          <p:nvPr/>
        </p:nvSpPr>
        <p:spPr>
          <a:xfrm>
            <a:off x="2217446" y="5061507"/>
            <a:ext cx="256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 environment    </a:t>
            </a:r>
          </a:p>
          <a:p>
            <a:r>
              <a:rPr lang="en-US" sz="1600" dirty="0"/>
              <a:t>`</a:t>
            </a:r>
            <a:r>
              <a:rPr lang="en-US" sz="1600" dirty="0" err="1"/>
              <a:t>venv</a:t>
            </a:r>
            <a:r>
              <a:rPr lang="en-US" sz="1600" dirty="0"/>
              <a:t> `, `</a:t>
            </a:r>
            <a:r>
              <a:rPr lang="en-US" sz="1600" dirty="0" err="1"/>
              <a:t>conda</a:t>
            </a:r>
            <a:r>
              <a:rPr lang="en-US" sz="1600" dirty="0"/>
              <a:t>`</a:t>
            </a:r>
          </a:p>
        </p:txBody>
      </p:sp>
      <p:sp>
        <p:nvSpPr>
          <p:cNvPr id="64" name="TextBox 12 - 1"/>
          <p:cNvSpPr txBox="1"/>
          <p:nvPr/>
        </p:nvSpPr>
        <p:spPr>
          <a:xfrm>
            <a:off x="2217446" y="2569684"/>
            <a:ext cx="241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Terminal</a:t>
            </a:r>
          </a:p>
          <a:p>
            <a:r>
              <a:rPr lang="en-US" sz="1600" dirty="0"/>
              <a:t>PowerShell (Windows), iTerm2(Mac OS), …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2217446" y="3804630"/>
            <a:ext cx="2285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/>
              <a:t>Installing via: Python installer, Anaconda distributions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AD96E6-67B2-02CD-F910-420EA60C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6300" cy="1325563"/>
          </a:xfrm>
        </p:spPr>
        <p:txBody>
          <a:bodyPr/>
          <a:lstStyle/>
          <a:p>
            <a:r>
              <a:rPr lang="en-US" dirty="0"/>
              <a:t>Software prerequisites for Python project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75AC32-8D8A-AB23-A1EE-F452C4A95B34}"/>
              </a:ext>
            </a:extLst>
          </p:cNvPr>
          <p:cNvGrpSpPr/>
          <p:nvPr/>
        </p:nvGrpSpPr>
        <p:grpSpPr>
          <a:xfrm>
            <a:off x="4576404" y="3898416"/>
            <a:ext cx="1406083" cy="480150"/>
            <a:chOff x="6883676" y="6100833"/>
            <a:chExt cx="1406083" cy="480150"/>
          </a:xfrm>
        </p:grpSpPr>
        <p:pic>
          <p:nvPicPr>
            <p:cNvPr id="44" name="Picture 43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8D940B89-6DE8-599A-40EF-0206ED7C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1028" name="Picture 4" descr="Anaconda (Python distribution) - Wikipedia">
              <a:extLst>
                <a:ext uri="{FF2B5EF4-FFF2-40B4-BE49-F238E27FC236}">
                  <a16:creationId xmlns:a16="http://schemas.microsoft.com/office/drawing/2014/main" id="{4C414619-1525-B3BC-741C-7EC17B771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pypi · GitHub Topics · GitHub">
            <a:extLst>
              <a:ext uri="{FF2B5EF4-FFF2-40B4-BE49-F238E27FC236}">
                <a16:creationId xmlns:a16="http://schemas.microsoft.com/office/drawing/2014/main" id="{D95AD47C-73D0-5019-7D25-D8864C03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289209" y="593883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Anaconda (Python distribution) - Wikipedia">
            <a:extLst>
              <a:ext uri="{FF2B5EF4-FFF2-40B4-BE49-F238E27FC236}">
                <a16:creationId xmlns:a16="http://schemas.microsoft.com/office/drawing/2014/main" id="{BAF3CC61-E0D9-60FB-4BA6-489BD0CA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47" y="6028469"/>
            <a:ext cx="896240" cy="4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werShell - Wikipedia">
            <a:extLst>
              <a:ext uri="{FF2B5EF4-FFF2-40B4-BE49-F238E27FC236}">
                <a16:creationId xmlns:a16="http://schemas.microsoft.com/office/drawing/2014/main" id="{ED698740-F95A-7369-3664-EDA0F510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4" y="2670329"/>
            <a:ext cx="631839" cy="6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erm2 - Wikipedia">
            <a:extLst>
              <a:ext uri="{FF2B5EF4-FFF2-40B4-BE49-F238E27FC236}">
                <a16:creationId xmlns:a16="http://schemas.microsoft.com/office/drawing/2014/main" id="{5A09AD7C-F8E7-0B06-2709-DC9A941E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47" y="2691090"/>
            <a:ext cx="611078" cy="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sual Studio Code — Wikipédia">
            <a:extLst>
              <a:ext uri="{FF2B5EF4-FFF2-40B4-BE49-F238E27FC236}">
                <a16:creationId xmlns:a16="http://schemas.microsoft.com/office/drawing/2014/main" id="{5BBBCC26-6B78-3AA1-64EB-B1ED4A6F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04" y="1489306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yCharm — Wikipédia">
            <a:extLst>
              <a:ext uri="{FF2B5EF4-FFF2-40B4-BE49-F238E27FC236}">
                <a16:creationId xmlns:a16="http://schemas.microsoft.com/office/drawing/2014/main" id="{A0C29F73-68C8-74AF-0932-67FAF4BC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37" y="1487653"/>
            <a:ext cx="644585" cy="64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6A0DBE-F9EE-71E1-EB03-2EAE29914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971"/>
            <a:ext cx="341829" cy="376173"/>
          </a:xfrm>
          <a:prstGeom prst="rect">
            <a:avLst/>
          </a:prstGeom>
        </p:spPr>
      </p:pic>
      <p:sp>
        <p:nvSpPr>
          <p:cNvPr id="72" name="Ellipse 7">
            <a:extLst>
              <a:ext uri="{FF2B5EF4-FFF2-40B4-BE49-F238E27FC236}">
                <a16:creationId xmlns:a16="http://schemas.microsoft.com/office/drawing/2014/main" id="{B8B2A071-9F3E-7C95-1E1E-13E8CBEC381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066387" y="5902758"/>
            <a:ext cx="832104" cy="832104"/>
          </a:xfrm>
          <a:prstGeom prst="ellips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1E2024D6-6A89-7048-0E7D-7265520DA608}"/>
              </a:ext>
            </a:extLst>
          </p:cNvPr>
          <p:cNvSpPr txBox="1"/>
          <p:nvPr/>
        </p:nvSpPr>
        <p:spPr>
          <a:xfrm>
            <a:off x="2215148" y="6025996"/>
            <a:ext cx="256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Python Packages  </a:t>
            </a:r>
          </a:p>
          <a:p>
            <a:r>
              <a:rPr lang="en-US" sz="1600" dirty="0" err="1"/>
              <a:t>Pypi</a:t>
            </a:r>
            <a:r>
              <a:rPr lang="en-US" sz="1600" dirty="0"/>
              <a:t>, Anaconda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B86446-0342-94E1-09E9-EF31A426921C}"/>
              </a:ext>
            </a:extLst>
          </p:cNvPr>
          <p:cNvGrpSpPr/>
          <p:nvPr/>
        </p:nvGrpSpPr>
        <p:grpSpPr>
          <a:xfrm>
            <a:off x="4576404" y="5113819"/>
            <a:ext cx="1406083" cy="480150"/>
            <a:chOff x="6883676" y="6100833"/>
            <a:chExt cx="1406083" cy="480150"/>
          </a:xfrm>
        </p:grpSpPr>
        <p:pic>
          <p:nvPicPr>
            <p:cNvPr id="75" name="Picture 74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D56334ED-18CE-81CF-0696-CD84CA8C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76" y="6100833"/>
              <a:ext cx="436313" cy="480150"/>
            </a:xfrm>
            <a:prstGeom prst="rect">
              <a:avLst/>
            </a:prstGeom>
          </p:spPr>
        </p:pic>
        <p:pic>
          <p:nvPicPr>
            <p:cNvPr id="76" name="Picture 4" descr="Anaconda (Python distribution) - Wikipedia">
              <a:extLst>
                <a:ext uri="{FF2B5EF4-FFF2-40B4-BE49-F238E27FC236}">
                  <a16:creationId xmlns:a16="http://schemas.microsoft.com/office/drawing/2014/main" id="{05288544-8781-E65F-E38D-9368F8BC0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519" y="6100833"/>
              <a:ext cx="896240" cy="4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1D7B7C-AA1E-E2B2-5DB9-A77B2E81BC32}"/>
              </a:ext>
            </a:extLst>
          </p:cNvPr>
          <p:cNvSpPr txBox="1"/>
          <p:nvPr/>
        </p:nvSpPr>
        <p:spPr>
          <a:xfrm>
            <a:off x="6849369" y="4343239"/>
            <a:ext cx="5208241" cy="2308324"/>
          </a:xfrm>
          <a:prstGeom prst="rect">
            <a:avLst/>
          </a:prstGeom>
          <a:noFill/>
          <a:ln>
            <a:solidFill>
              <a:srgbClr val="19597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ollections of modules and functions that extend the capabilities of the Python programming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 reuse code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implement complex functionality without having to write it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Python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pip, </a:t>
            </a:r>
            <a:r>
              <a:rPr lang="en-US" dirty="0" err="1">
                <a:solidFill>
                  <a:srgbClr val="19597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conda</a:t>
            </a:r>
            <a:endParaRPr lang="en-US" dirty="0">
              <a:solidFill>
                <a:srgbClr val="195979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3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7584</TotalTime>
  <Words>16566</Words>
  <Application>Microsoft Office PowerPoint</Application>
  <PresentationFormat>Widescreen</PresentationFormat>
  <Paragraphs>2107</Paragraphs>
  <Slides>213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23" baseType="lpstr">
      <vt:lpstr>Aptos</vt:lpstr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II - Implementing Transformer from Scratch with  Python &amp; PyTorch </vt:lpstr>
      <vt:lpstr>In the first part, …</vt:lpstr>
      <vt:lpstr>What we will obtain</vt:lpstr>
      <vt:lpstr>Software prerequisites for Python project</vt:lpstr>
      <vt:lpstr>Software prerequisites for Python project</vt:lpstr>
      <vt:lpstr>Software prerequisites for Python project</vt:lpstr>
      <vt:lpstr>Software prerequisites for Python project</vt:lpstr>
      <vt:lpstr>Software prerequisites for Python project</vt:lpstr>
      <vt:lpstr>Software prerequisites for Python project</vt:lpstr>
      <vt:lpstr>IDE</vt:lpstr>
      <vt:lpstr>IDE</vt:lpstr>
      <vt:lpstr>Terminal</vt:lpstr>
      <vt:lpstr>Terminal</vt:lpstr>
      <vt:lpstr>Python</vt:lpstr>
      <vt:lpstr>Python</vt:lpstr>
      <vt:lpstr>Python environment</vt:lpstr>
      <vt:lpstr>Python environment</vt:lpstr>
      <vt:lpstr>Python Package Installation</vt:lpstr>
      <vt:lpstr>What I use</vt:lpstr>
      <vt:lpstr>PowerPoint Presentation</vt:lpstr>
      <vt:lpstr>PowerPoint Presentation</vt:lpstr>
      <vt:lpstr>Implementation plan</vt:lpstr>
      <vt:lpstr>Implementation's formula </vt:lpstr>
      <vt:lpstr>PowerPoint Presentation</vt:lpstr>
      <vt:lpstr>Training</vt:lpstr>
      <vt:lpstr>PowerPoint Presentation</vt:lpstr>
      <vt:lpstr>Training steps </vt:lpstr>
      <vt:lpstr>Training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Transformer classes</vt:lpstr>
      <vt:lpstr>Transformer classes</vt:lpstr>
      <vt:lpstr>Transformer classes</vt:lpstr>
      <vt:lpstr>Transformer functions</vt:lpstr>
      <vt:lpstr>Transformer functions</vt:lpstr>
      <vt:lpstr>Transformer functions</vt:lpstr>
      <vt:lpstr>Transformer functions</vt:lpstr>
      <vt:lpstr>PowerPoint Presentation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Quang DUONG</cp:lastModifiedBy>
  <cp:revision>97</cp:revision>
  <dcterms:created xsi:type="dcterms:W3CDTF">2024-02-20T20:54:33Z</dcterms:created>
  <dcterms:modified xsi:type="dcterms:W3CDTF">2024-06-05T14:36:57Z</dcterms:modified>
</cp:coreProperties>
</file>